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6D95-B1CC-4BD1-B5AD-2EB59F91F141}" type="datetimeFigureOut">
              <a:rPr lang="pl-PL" smtClean="0"/>
              <a:pPr/>
              <a:t>02.10.2022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36790-264C-406F-8921-D0FAEB77A41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51520" y="620688"/>
            <a:ext cx="864096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Fiński system edukacji  - uznawany za jeden z najlepszych na świecie – jest otwarty na zmianę i innowację, na ciągłe doskonalenie i podnoszenie jakości. Filarem systemu – dzięki profesjonalizmowi w nauczaniu - są fińscy nauczyciele doceniani i cieszący się  powszechnym szacunkiem i zaufaniem zarówno uczniów jak  i rodziców. </a:t>
            </a:r>
          </a:p>
          <a:p>
            <a:pPr algn="just"/>
            <a:r>
              <a:rPr lang="pl-PL" dirty="0" smtClean="0"/>
              <a:t>Na wysoką efektywność fińskiego modelu edukacji największy wpływ mają następujące czynniki: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daleko posunięta decentralizacja – szkoły mają zapewnioną szeroką autonomię </a:t>
            </a:r>
            <a:br>
              <a:rPr lang="pl-PL" dirty="0" smtClean="0"/>
            </a:br>
            <a:r>
              <a:rPr lang="pl-PL" dirty="0" smtClean="0"/>
              <a:t>w tworzeniu programów nauczania, a nauczyciele – w wyborze metod kształcenia, brak rygorystycznej kontroli pracy nauczycieli;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równe szanse edukacyjne dla wszystkich uczniów – niezależnie od miejsca zamieszkania, płci, sytuacji materialnej każde dziecko ma prawo do wysokiej jakości usług edukacyjnych; 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późna selekcja – długi okres nauki w szkole podstawowej z możliwością wyboru dalszej drogi kształcenia w wieku 16 lat, co ułatwia wyrównywanie szans edukacyjnych. 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nastawienie na nauczanie poprzez rozwiązywanie problemów, szkoła ma uczyć praktycznego zastosowania wiedzy w życiu oraz kreatywnego myślenia;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dbałość o dobre samopoczucie, bezpieczeństwo fizyczne i psychiczne , tworzenie dobrych warunków otoczenia (przestrzeni) dla uczniów 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przyjazna komunikacja w relacji nauczyciel uczeń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/>
              <a:t> pozytywne wykorzystanie różnic – szczególnych zdolności, zainteresowań, talentu uczniów do ich rozwoju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716016" y="4869160"/>
            <a:ext cx="442798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/>
              <a:t>Nauka w szkole </a:t>
            </a:r>
            <a:r>
              <a:rPr lang="pl-PL" sz="1400" dirty="0" smtClean="0"/>
              <a:t>podstawowej </a:t>
            </a:r>
            <a:r>
              <a:rPr lang="pl-PL" sz="1400" dirty="0"/>
              <a:t>trwa 9 lat, przy czym istnieje podział na klasy niższe (I-VI) i wyższe (VII-IX). </a:t>
            </a:r>
            <a:r>
              <a:rPr lang="pl-PL" sz="1400" dirty="0" smtClean="0"/>
              <a:t>Szkoły </a:t>
            </a:r>
            <a:r>
              <a:rPr lang="pl-PL" sz="1400" dirty="0"/>
              <a:t>mogą oferować dodatkowy rok nauki dla uczniów, którzy nie zostali przyjęci do szkoły średniej lub zastanawiają się nad wyborem dalszej ścieżki </a:t>
            </a:r>
            <a:r>
              <a:rPr lang="pl-PL" sz="1400" dirty="0" smtClean="0"/>
              <a:t>kształcenia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992508" y="5805264"/>
            <a:ext cx="266429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Przedszkole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do 6 roku życia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1992508" y="4869160"/>
            <a:ext cx="2664296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Szkoła podstawowa</a:t>
            </a:r>
          </a:p>
          <a:p>
            <a:pPr algn="ctr"/>
            <a:r>
              <a:rPr lang="pl-PL" dirty="0" smtClean="0">
                <a:solidFill>
                  <a:schemeClr val="tx1"/>
                </a:solidFill>
              </a:rPr>
              <a:t>7-16 lat</a:t>
            </a:r>
          </a:p>
        </p:txBody>
      </p:sp>
      <p:sp>
        <p:nvSpPr>
          <p:cNvPr id="7" name="Prostokąt 6"/>
          <p:cNvSpPr/>
          <p:nvPr/>
        </p:nvSpPr>
        <p:spPr>
          <a:xfrm>
            <a:off x="1776484" y="3284984"/>
            <a:ext cx="1368152" cy="8640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średnia</a:t>
            </a:r>
          </a:p>
          <a:p>
            <a:pPr algn="ctr"/>
            <a:r>
              <a:rPr lang="pl-PL" dirty="0" smtClean="0"/>
              <a:t>(liceum)</a:t>
            </a:r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3792708" y="3284984"/>
            <a:ext cx="1440160" cy="8640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Szkoła średnia</a:t>
            </a:r>
          </a:p>
          <a:p>
            <a:pPr algn="ctr"/>
            <a:r>
              <a:rPr lang="pl-PL" dirty="0" smtClean="0"/>
              <a:t>(zawodowa)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1920500" y="1844824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Uniwersytet </a:t>
            </a:r>
          </a:p>
          <a:p>
            <a:pPr algn="ctr"/>
            <a:r>
              <a:rPr lang="pl-PL" dirty="0" smtClean="0"/>
              <a:t>-licencjat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1920500" y="980728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Uniwersytet </a:t>
            </a:r>
          </a:p>
          <a:p>
            <a:pPr algn="ctr"/>
            <a:r>
              <a:rPr lang="pl-PL" dirty="0" smtClean="0"/>
              <a:t>-magister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1920500" y="188640"/>
            <a:ext cx="1440160" cy="62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Studia doktoranckie</a:t>
            </a:r>
            <a:endParaRPr lang="pl-PL" dirty="0"/>
          </a:p>
        </p:txBody>
      </p:sp>
      <p:sp>
        <p:nvSpPr>
          <p:cNvPr id="14" name="Prostokąt 13"/>
          <p:cNvSpPr/>
          <p:nvPr/>
        </p:nvSpPr>
        <p:spPr>
          <a:xfrm>
            <a:off x="3792708" y="1844824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Politechnika </a:t>
            </a:r>
          </a:p>
          <a:p>
            <a:pPr algn="ctr"/>
            <a:r>
              <a:rPr lang="pl-PL" dirty="0" smtClean="0"/>
              <a:t>-licencjat</a:t>
            </a:r>
            <a:endParaRPr lang="pl-PL" dirty="0"/>
          </a:p>
        </p:txBody>
      </p:sp>
      <p:sp>
        <p:nvSpPr>
          <p:cNvPr id="15" name="Prostokąt 14"/>
          <p:cNvSpPr/>
          <p:nvPr/>
        </p:nvSpPr>
        <p:spPr>
          <a:xfrm>
            <a:off x="3792708" y="476672"/>
            <a:ext cx="144016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Politechnika</a:t>
            </a:r>
          </a:p>
          <a:p>
            <a:pPr algn="ctr"/>
            <a:r>
              <a:rPr lang="pl-PL" dirty="0" smtClean="0"/>
              <a:t>-magister inżynier</a:t>
            </a:r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 rot="5400000">
            <a:off x="5124856" y="3537012"/>
            <a:ext cx="864096" cy="3600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/>
              <a:t>16-19 lat</a:t>
            </a:r>
            <a:endParaRPr lang="pl-PL" sz="1400" dirty="0"/>
          </a:p>
        </p:txBody>
      </p:sp>
      <p:cxnSp>
        <p:nvCxnSpPr>
          <p:cNvPr id="20" name="Kształt 19"/>
          <p:cNvCxnSpPr>
            <a:endCxn id="7" idx="3"/>
          </p:cNvCxnSpPr>
          <p:nvPr/>
        </p:nvCxnSpPr>
        <p:spPr>
          <a:xfrm rot="16200000" flipV="1">
            <a:off x="2730590" y="4131078"/>
            <a:ext cx="1152128" cy="32403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Kształt 35"/>
          <p:cNvCxnSpPr>
            <a:endCxn id="8" idx="1"/>
          </p:cNvCxnSpPr>
          <p:nvPr/>
        </p:nvCxnSpPr>
        <p:spPr>
          <a:xfrm rot="5400000" flipH="1" flipV="1">
            <a:off x="3072628" y="4149080"/>
            <a:ext cx="1152128" cy="28803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łamany 37"/>
          <p:cNvCxnSpPr>
            <a:stCxn id="7" idx="0"/>
            <a:endCxn id="11" idx="2"/>
          </p:cNvCxnSpPr>
          <p:nvPr/>
        </p:nvCxnSpPr>
        <p:spPr>
          <a:xfrm rot="5400000" flipH="1" flipV="1">
            <a:off x="2262538" y="2906942"/>
            <a:ext cx="576064" cy="18002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łamany 39"/>
          <p:cNvCxnSpPr/>
          <p:nvPr/>
        </p:nvCxnSpPr>
        <p:spPr>
          <a:xfrm rot="16200000" flipV="1">
            <a:off x="3972728" y="3032956"/>
            <a:ext cx="720080" cy="72008"/>
          </a:xfrm>
          <a:prstGeom prst="bentConnector3">
            <a:avLst>
              <a:gd name="adj1" fmla="val 6058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41"/>
          <p:cNvCxnSpPr/>
          <p:nvPr/>
        </p:nvCxnSpPr>
        <p:spPr>
          <a:xfrm>
            <a:off x="2568572" y="2996952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rostokąt 42"/>
          <p:cNvSpPr/>
          <p:nvPr/>
        </p:nvSpPr>
        <p:spPr>
          <a:xfrm>
            <a:off x="4512788" y="1393031"/>
            <a:ext cx="2318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i="1" dirty="0" smtClean="0"/>
              <a:t>3 lata doświadczenia w pracy</a:t>
            </a:r>
            <a:endParaRPr lang="pl-PL" sz="1400" i="1" dirty="0"/>
          </a:p>
        </p:txBody>
      </p:sp>
      <p:sp>
        <p:nvSpPr>
          <p:cNvPr id="44" name="Prostokąt 43"/>
          <p:cNvSpPr/>
          <p:nvPr/>
        </p:nvSpPr>
        <p:spPr>
          <a:xfrm>
            <a:off x="4512788" y="2708920"/>
            <a:ext cx="23634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i="1" dirty="0" smtClean="0"/>
              <a:t>Dalsze kwalifikacje zawodowe</a:t>
            </a:r>
            <a:endParaRPr lang="pl-PL" sz="1400" i="1" dirty="0"/>
          </a:p>
        </p:txBody>
      </p:sp>
      <p:cxnSp>
        <p:nvCxnSpPr>
          <p:cNvPr id="46" name="Łącznik łamany 45"/>
          <p:cNvCxnSpPr>
            <a:endCxn id="15" idx="2"/>
          </p:cNvCxnSpPr>
          <p:nvPr/>
        </p:nvCxnSpPr>
        <p:spPr>
          <a:xfrm rot="5400000" flipH="1" flipV="1">
            <a:off x="4152748" y="1556792"/>
            <a:ext cx="576064" cy="1440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Łącznik łamany 47"/>
          <p:cNvCxnSpPr>
            <a:stCxn id="11" idx="3"/>
            <a:endCxn id="15" idx="1"/>
          </p:cNvCxnSpPr>
          <p:nvPr/>
        </p:nvCxnSpPr>
        <p:spPr>
          <a:xfrm flipV="1">
            <a:off x="3360660" y="908720"/>
            <a:ext cx="432048" cy="13681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łamany 49"/>
          <p:cNvCxnSpPr/>
          <p:nvPr/>
        </p:nvCxnSpPr>
        <p:spPr>
          <a:xfrm rot="10800000">
            <a:off x="3288652" y="1196752"/>
            <a:ext cx="432048" cy="900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łamany 55"/>
          <p:cNvCxnSpPr/>
          <p:nvPr/>
        </p:nvCxnSpPr>
        <p:spPr>
          <a:xfrm rot="10800000">
            <a:off x="3360660" y="404664"/>
            <a:ext cx="432048" cy="720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Łącznik prosty ze strzałką 64"/>
          <p:cNvCxnSpPr>
            <a:stCxn id="11" idx="0"/>
            <a:endCxn id="12" idx="2"/>
          </p:cNvCxnSpPr>
          <p:nvPr/>
        </p:nvCxnSpPr>
        <p:spPr>
          <a:xfrm flipV="1">
            <a:off x="2640580" y="16288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Łącznik prosty ze strzałką 66"/>
          <p:cNvCxnSpPr>
            <a:stCxn id="12" idx="0"/>
            <a:endCxn id="13" idx="2"/>
          </p:cNvCxnSpPr>
          <p:nvPr/>
        </p:nvCxnSpPr>
        <p:spPr>
          <a:xfrm flipV="1">
            <a:off x="2640580" y="809328"/>
            <a:ext cx="0" cy="171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ostokąt 26"/>
          <p:cNvSpPr/>
          <p:nvPr/>
        </p:nvSpPr>
        <p:spPr>
          <a:xfrm>
            <a:off x="1488452" y="4293096"/>
            <a:ext cx="3024336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Dobrowolny dodatkowy rok edukacji  uzupełniającej</a:t>
            </a:r>
          </a:p>
        </p:txBody>
      </p:sp>
      <p:sp>
        <p:nvSpPr>
          <p:cNvPr id="68" name="Prostokąt 67"/>
          <p:cNvSpPr/>
          <p:nvPr/>
        </p:nvSpPr>
        <p:spPr>
          <a:xfrm>
            <a:off x="5292080" y="476672"/>
            <a:ext cx="3851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/>
              <a:t>Program politechniki uwzględnia wymagania rynku pracy i jest dopasowany do głównych gałęzi przemysłu w danym regionie.</a:t>
            </a: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332656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/>
              <a:t>W Finlandii rok szkolny trwa 190 dni od połowy sierpnia do końca maja lub początku czerwca (zakończenie roku jest ruchome). W ciągu roku uczniowie mają kilka przerw w nauce: ferie jesienne w październiku, ferie świąteczne w grudniu,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 </a:t>
            </a:r>
            <a:r>
              <a:rPr lang="pl-PL" dirty="0"/>
              <a:t>także ferie zimowe i wielkanocne. Warto jednak dodać, że przerwy są </a:t>
            </a:r>
            <a:r>
              <a:rPr lang="pl-PL" dirty="0" smtClean="0"/>
              <a:t>krótkie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/>
              <a:t>i z reguły trwają 4 dni, maksymalnie tydzień. Jedynym dłuższym odpoczynkiem są ferie świąteczne, które rozpoczynają się około 20 grudnia i kończą około 6 stycznia.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pSp>
        <p:nvGrpSpPr>
          <p:cNvPr id="46" name="Grupa 45"/>
          <p:cNvGrpSpPr/>
          <p:nvPr/>
        </p:nvGrpSpPr>
        <p:grpSpPr>
          <a:xfrm>
            <a:off x="179512" y="2780928"/>
            <a:ext cx="8712968" cy="2736304"/>
            <a:chOff x="251520" y="3573016"/>
            <a:chExt cx="8712968" cy="2736304"/>
          </a:xfrm>
        </p:grpSpPr>
        <p:sp>
          <p:nvSpPr>
            <p:cNvPr id="5" name="Prostokąt 4"/>
            <p:cNvSpPr/>
            <p:nvPr/>
          </p:nvSpPr>
          <p:spPr>
            <a:xfrm>
              <a:off x="251520" y="3573016"/>
              <a:ext cx="871296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ROK SZKOLNY W FINLANDII</a:t>
              </a:r>
              <a:endParaRPr lang="pl-PL" dirty="0"/>
            </a:p>
          </p:txBody>
        </p:sp>
        <p:sp>
          <p:nvSpPr>
            <p:cNvPr id="26" name="Prostokąt 25"/>
            <p:cNvSpPr/>
            <p:nvPr/>
          </p:nvSpPr>
          <p:spPr>
            <a:xfrm>
              <a:off x="251520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VIII</a:t>
              </a:r>
              <a:endParaRPr lang="pl-PL" dirty="0"/>
            </a:p>
          </p:txBody>
        </p:sp>
        <p:sp>
          <p:nvSpPr>
            <p:cNvPr id="27" name="Prostokąt 26"/>
            <p:cNvSpPr/>
            <p:nvPr/>
          </p:nvSpPr>
          <p:spPr>
            <a:xfrm>
              <a:off x="921748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IX</a:t>
              </a:r>
              <a:endParaRPr lang="pl-PL" dirty="0"/>
            </a:p>
          </p:txBody>
        </p:sp>
        <p:sp>
          <p:nvSpPr>
            <p:cNvPr id="28" name="Prostokąt 27"/>
            <p:cNvSpPr/>
            <p:nvPr/>
          </p:nvSpPr>
          <p:spPr>
            <a:xfrm>
              <a:off x="1591977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X</a:t>
              </a:r>
              <a:endParaRPr lang="pl-PL" dirty="0"/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2262205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XI</a:t>
              </a:r>
              <a:endParaRPr lang="pl-PL" dirty="0"/>
            </a:p>
          </p:txBody>
        </p:sp>
        <p:sp>
          <p:nvSpPr>
            <p:cNvPr id="30" name="Prostokąt 29"/>
            <p:cNvSpPr/>
            <p:nvPr/>
          </p:nvSpPr>
          <p:spPr>
            <a:xfrm>
              <a:off x="2932433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XII</a:t>
              </a:r>
              <a:endParaRPr lang="pl-PL" dirty="0"/>
            </a:p>
          </p:txBody>
        </p:sp>
        <p:sp>
          <p:nvSpPr>
            <p:cNvPr id="31" name="Prostokąt 30"/>
            <p:cNvSpPr/>
            <p:nvPr/>
          </p:nvSpPr>
          <p:spPr>
            <a:xfrm>
              <a:off x="3602662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I</a:t>
              </a:r>
              <a:endParaRPr lang="pl-PL" dirty="0"/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4272890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II</a:t>
              </a:r>
              <a:endParaRPr lang="pl-PL" dirty="0"/>
            </a:p>
          </p:txBody>
        </p:sp>
        <p:sp>
          <p:nvSpPr>
            <p:cNvPr id="33" name="Prostokąt 32"/>
            <p:cNvSpPr/>
            <p:nvPr/>
          </p:nvSpPr>
          <p:spPr>
            <a:xfrm>
              <a:off x="4943118" y="4077072"/>
              <a:ext cx="781010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III</a:t>
              </a:r>
              <a:endParaRPr lang="pl-PL" dirty="0"/>
            </a:p>
          </p:txBody>
        </p:sp>
        <p:sp>
          <p:nvSpPr>
            <p:cNvPr id="34" name="Prostokąt 33"/>
            <p:cNvSpPr/>
            <p:nvPr/>
          </p:nvSpPr>
          <p:spPr>
            <a:xfrm>
              <a:off x="5613346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IV</a:t>
              </a:r>
              <a:endParaRPr lang="pl-PL" dirty="0"/>
            </a:p>
          </p:txBody>
        </p:sp>
        <p:sp>
          <p:nvSpPr>
            <p:cNvPr id="35" name="Prostokąt 34"/>
            <p:cNvSpPr/>
            <p:nvPr/>
          </p:nvSpPr>
          <p:spPr>
            <a:xfrm>
              <a:off x="6283575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V</a:t>
              </a:r>
              <a:endParaRPr lang="pl-PL" dirty="0"/>
            </a:p>
          </p:txBody>
        </p:sp>
        <p:sp>
          <p:nvSpPr>
            <p:cNvPr id="36" name="Prostokąt 35"/>
            <p:cNvSpPr/>
            <p:nvPr/>
          </p:nvSpPr>
          <p:spPr>
            <a:xfrm>
              <a:off x="6953803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VI</a:t>
              </a:r>
              <a:endParaRPr lang="pl-PL" dirty="0"/>
            </a:p>
          </p:txBody>
        </p:sp>
        <p:sp>
          <p:nvSpPr>
            <p:cNvPr id="37" name="Prostokąt 36"/>
            <p:cNvSpPr/>
            <p:nvPr/>
          </p:nvSpPr>
          <p:spPr>
            <a:xfrm>
              <a:off x="7624031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VII</a:t>
              </a:r>
              <a:endParaRPr lang="pl-PL" dirty="0"/>
            </a:p>
          </p:txBody>
        </p:sp>
        <p:sp>
          <p:nvSpPr>
            <p:cNvPr id="38" name="Prostokąt 37"/>
            <p:cNvSpPr/>
            <p:nvPr/>
          </p:nvSpPr>
          <p:spPr>
            <a:xfrm>
              <a:off x="8294260" y="4077072"/>
              <a:ext cx="67022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VIII</a:t>
              </a:r>
              <a:endParaRPr lang="pl-PL" dirty="0"/>
            </a:p>
          </p:txBody>
        </p:sp>
        <p:sp>
          <p:nvSpPr>
            <p:cNvPr id="40" name="Prostokąt 39"/>
            <p:cNvSpPr/>
            <p:nvPr/>
          </p:nvSpPr>
          <p:spPr>
            <a:xfrm>
              <a:off x="251520" y="4581128"/>
              <a:ext cx="6768752" cy="17281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1" name="Prostokąt 40"/>
            <p:cNvSpPr/>
            <p:nvPr/>
          </p:nvSpPr>
          <p:spPr>
            <a:xfrm>
              <a:off x="6948264" y="4581128"/>
              <a:ext cx="2016224" cy="1728192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/>
                <a:t>WAKACJE </a:t>
              </a:r>
            </a:p>
            <a:p>
              <a:pPr algn="ctr"/>
              <a:r>
                <a:rPr lang="pl-PL" dirty="0" smtClean="0"/>
                <a:t>LETNIE</a:t>
              </a:r>
              <a:endParaRPr lang="pl-PL" dirty="0"/>
            </a:p>
          </p:txBody>
        </p:sp>
        <p:sp>
          <p:nvSpPr>
            <p:cNvPr id="42" name="Prostokąt 41"/>
            <p:cNvSpPr/>
            <p:nvPr/>
          </p:nvSpPr>
          <p:spPr>
            <a:xfrm rot="16200000">
              <a:off x="4680012" y="5337212"/>
              <a:ext cx="1728192" cy="2160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dirty="0" smtClean="0"/>
                <a:t>FERIE WIELKANOCNE</a:t>
              </a:r>
              <a:endParaRPr lang="pl-PL" sz="1200" dirty="0"/>
            </a:p>
          </p:txBody>
        </p:sp>
        <p:sp>
          <p:nvSpPr>
            <p:cNvPr id="43" name="Prostokąt 42"/>
            <p:cNvSpPr/>
            <p:nvPr/>
          </p:nvSpPr>
          <p:spPr>
            <a:xfrm rot="16200000">
              <a:off x="3815916" y="5337212"/>
              <a:ext cx="1728192" cy="2160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dirty="0" smtClean="0"/>
                <a:t>FERIE   ZIMOWE</a:t>
              </a:r>
              <a:endParaRPr lang="pl-PL" sz="1200" dirty="0"/>
            </a:p>
          </p:txBody>
        </p:sp>
        <p:sp>
          <p:nvSpPr>
            <p:cNvPr id="44" name="Prostokąt 43"/>
            <p:cNvSpPr/>
            <p:nvPr/>
          </p:nvSpPr>
          <p:spPr>
            <a:xfrm rot="16200000">
              <a:off x="1151620" y="5337212"/>
              <a:ext cx="1728192" cy="2160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dirty="0" smtClean="0"/>
                <a:t>FERIE   JESIENNE</a:t>
              </a:r>
              <a:endParaRPr lang="pl-PL" sz="1200" dirty="0"/>
            </a:p>
          </p:txBody>
        </p:sp>
        <p:sp>
          <p:nvSpPr>
            <p:cNvPr id="45" name="Prostokąt 44"/>
            <p:cNvSpPr/>
            <p:nvPr/>
          </p:nvSpPr>
          <p:spPr>
            <a:xfrm rot="16200000">
              <a:off x="2735796" y="5193196"/>
              <a:ext cx="1728192" cy="504056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200" dirty="0" smtClean="0"/>
                <a:t>FERIE ŚWIĄTECZNE</a:t>
              </a:r>
              <a:endParaRPr lang="pl-PL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55576" y="836713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/>
              <a:t>Uczniowie klas I-II </a:t>
            </a:r>
            <a:r>
              <a:rPr lang="pl-PL" dirty="0" smtClean="0"/>
              <a:t>szkoły podstawowej mają w </a:t>
            </a:r>
            <a:r>
              <a:rPr lang="pl-PL" dirty="0"/>
              <a:t>tygodniu 19 godzin lekcyjnych, jednak w starszych klasach liczba zajęć rośnie i w klasach VII-IX dochodzi do 30 godzin tygodniowo – na tym poziomie edukacji uczniowie spędzają w szkole przeciętnie 6  godzin dziennie. Nauka trwa od poniedziałku do piątku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prowadzona jest wyłącznie na jedną zmianę. W zależności od szkoły godzina lekcyjna wynosi 60 -75 minut</a:t>
            </a:r>
            <a:r>
              <a:rPr lang="pl-PL" dirty="0" smtClean="0"/>
              <a:t>, z </a:t>
            </a:r>
            <a:r>
              <a:rPr lang="pl-PL" dirty="0"/>
              <a:t>czego 45-60 minut przeznaczone jest na nauczanie, pozostałe – na przerwę</a:t>
            </a:r>
            <a:r>
              <a:rPr lang="pl-PL" dirty="0" smtClean="0"/>
              <a:t>.</a:t>
            </a:r>
          </a:p>
          <a:p>
            <a:pPr algn="just"/>
            <a:r>
              <a:rPr lang="pl-PL" dirty="0"/>
              <a:t>W fińskich szkołach duży nacisk kładziony jest na opanowanie języków obcych. Naukę pierwszego języka obcego (najczęściej jest to j. angielski, </a:t>
            </a:r>
            <a:r>
              <a:rPr lang="pl-PL" dirty="0" smtClean="0"/>
              <a:t>niemiecki</a:t>
            </a:r>
            <a:r>
              <a:rPr lang="pl-PL" dirty="0"/>
              <a:t>, francuski) dzieci rozpoczynają już w III klasie szkoły </a:t>
            </a:r>
            <a:r>
              <a:rPr lang="pl-PL" dirty="0" smtClean="0"/>
              <a:t>podstawowej, </a:t>
            </a:r>
            <a:r>
              <a:rPr lang="pl-PL" dirty="0"/>
              <a:t>natomiast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klasie VII muszą wybrać dodatkowy język. Nic więc dziwnego, że wielu mieszkańców Finlandii mówi płynnie w kilku językach</a:t>
            </a:r>
            <a:r>
              <a:rPr lang="pl-PL" dirty="0" smtClean="0"/>
              <a:t>.</a:t>
            </a:r>
          </a:p>
          <a:p>
            <a:pPr algn="just"/>
            <a:r>
              <a:rPr lang="pl-PL" dirty="0"/>
              <a:t>Materiał, który dzieci muszą opanować, jest uporządkowany i podany w taki sposób, aby zwiększyć efektywność nauczania. Finowie zrezygnowali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przeładowanych szczegółowymi informacjami podręczników i odtwórczego (pamięciowego) przyswajania wiedzy. Uznali, że szkoła ma w rozbudzać kreatywność, uczyć myślenia oraz zachęcać do praktycznego zastosowania wiedzy i tym założeniom podporządkowali szkolne programy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404664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W fińskim liceum obowiązuje system kursów. Każdy uczeń wybiera i samodzielnie układa swój plan zajęć z szerokiego zestawu kursów tematycznych. Ważne jest, żeby </a:t>
            </a:r>
            <a:br>
              <a:rPr lang="pl-PL" dirty="0" smtClean="0"/>
            </a:br>
            <a:r>
              <a:rPr lang="pl-PL" dirty="0" smtClean="0"/>
              <a:t>w ciągu 3 lat nauki ukończyć określoną przez daną szkołę ilość kursów. W przypadku każdego z nich jest podana ilość zajęć, na których należy być obecnym, by dany kurs zaliczyć. Z reguły są to kursy 38-godzinne. Na koniec danego przedmiotu należy zaliczyć sprawdzian końcowy. </a:t>
            </a:r>
          </a:p>
          <a:p>
            <a:endParaRPr lang="pl-PL" dirty="0"/>
          </a:p>
          <a:p>
            <a:pPr algn="just"/>
            <a:r>
              <a:rPr lang="pl-PL" dirty="0" smtClean="0"/>
              <a:t>Charakterystycznym </a:t>
            </a:r>
            <a:r>
              <a:rPr lang="pl-PL" dirty="0"/>
              <a:t>wyróżnikiem fińskiego szkolnictwa jest odmienne podejście do systemu oceniania. Niska ocena nie jest „karą” za kiepskie wyniki w nauce, ale sygnałem, że uczeń ma problemy i należy szybko mu pomóc. W klasach I-VI cząstkowe stopnie mają charakter opisowy, ponadto każdy uczeń w ciągu roku szkolnego co najmniej raz otrzymuje ogólny raport o swoich osiągnięciach w nauce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 Nauczyciel może stosować oceny liczbowe w momencie rozpoczęcia przez uczniów V klasy – jednak ten sposób oceniania jest obowiązkowy, począwszy od klasy VII do ostatniej klasy szkoły średniej. Skala ocen waha się od 1 do 10, przy czym najniższym pozytywnym stopniem jest „5”, a najwyższym „10”.  Także i na tym poziomie edukacji oceny mają przede wszystkim dawać uczniowi orientację we własnych kompetencjach </a:t>
            </a:r>
            <a:endParaRPr lang="pl-PL" dirty="0" smtClean="0"/>
          </a:p>
          <a:p>
            <a:r>
              <a:rPr lang="pl-PL" dirty="0" smtClean="0"/>
              <a:t>i </a:t>
            </a:r>
            <a:r>
              <a:rPr lang="pl-PL" dirty="0"/>
              <a:t>stanowić wskazówkę do dalszej nauki.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0"/>
            <a:ext cx="76328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/>
              <a:t>Typową formą egzekwowania wiedzy są sprawdziany (jednak </a:t>
            </a:r>
            <a:r>
              <a:rPr lang="pl-PL" dirty="0" smtClean="0"/>
              <a:t>w </a:t>
            </a:r>
            <a:r>
              <a:rPr lang="pl-PL" dirty="0"/>
              <a:t>fińskiej szkole rzadko korzysta się z testów wielokrotnego wyboru – nauczyciele uznają tę metodę ewaluacji za ograniczającą i odtwórczą, ponieważ uczniowie nie mogą podawać oryginalnych rozwiązań). Pedagodzy nie odpytują również uczniów „przy tablicy” i sporadycznie zadają prace domowe. Najczęściej stawiają oceny za aktywność i umiejętność zastosowania wiedzy przedmiotowej w sytuacjach praktycznych. Uczeń może zdobyć dobry stopień np. za czynny udział w dyskusji, samodzielne przygotowanie projektu lub prezentacji, eksperyment naukowy, pracę w grupie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395536" y="2924944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/>
              <a:t>Nauka w ogólnokształcącej szkole średniej kończy się ogólnokrajowym egzaminem maturalnym. Uczniowie obowiązkowo zdają 4 przedmioty – pierwszy język ojczysty, drugi język ojczysty, język obcy lub matematykę oraz przekrojowy test sprawdzający wiedzę z przedmiotów humanistycznych, przyrodniczych i ścisłych. Mogą również przystąpić do nieobowiązkowych sprawdzianów – średnio maturzyści zdają pięć lub sześć przedmiotów, a dzięki uzyskanym punktom mają lepsze szanse na przyjęcie na studia. Po zdaniu egzaminu </a:t>
            </a:r>
            <a:r>
              <a:rPr lang="pl-PL" dirty="0" smtClean="0"/>
              <a:t>maturalnego, który jest pierwszym zewnętrznym egzaminem, do którego przystępują uczniowie </a:t>
            </a:r>
            <a:r>
              <a:rPr lang="pl-PL" dirty="0"/>
              <a:t>i zaliczeniu całego programu nauczania dla szkoły średniej otrzymują odrębne świadectwo (</a:t>
            </a:r>
            <a:r>
              <a:rPr lang="pl-PL" dirty="0" err="1"/>
              <a:t>ylioppilastutkintotodistus</a:t>
            </a:r>
            <a:r>
              <a:rPr lang="pl-PL" dirty="0"/>
              <a:t>), zawierające informacje o zaliczonych egzaminach oraz uzyskanym poziomie i </a:t>
            </a:r>
            <a:r>
              <a:rPr lang="pl-PL" dirty="0" smtClean="0"/>
              <a:t>ocenach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520</Words>
  <Application>Microsoft Office PowerPoint</Application>
  <PresentationFormat>Pokaz na ekranie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Justyna</dc:creator>
  <cp:lastModifiedBy>48504029111</cp:lastModifiedBy>
  <cp:revision>24</cp:revision>
  <dcterms:created xsi:type="dcterms:W3CDTF">2020-04-13T20:59:58Z</dcterms:created>
  <dcterms:modified xsi:type="dcterms:W3CDTF">2022-10-02T07:02:02Z</dcterms:modified>
</cp:coreProperties>
</file>